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Texas ISD</a:t>
            </a:r>
            <a:r>
              <a:rPr lang="en-US" baseline="0">
                <a:solidFill>
                  <a:sysClr val="windowText" lastClr="000000"/>
                </a:solidFill>
              </a:rPr>
              <a:t> Enrollment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 Compare'!$I$3:$R$3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'Region Compare'!$I$33:$R$33</c:f>
              <c:numCache>
                <c:formatCode>General</c:formatCode>
                <c:ptCount val="10"/>
                <c:pt idx="0">
                  <c:v>4.9340000000000002</c:v>
                </c:pt>
                <c:pt idx="1">
                  <c:v>4.9980000000000002</c:v>
                </c:pt>
                <c:pt idx="2">
                  <c:v>5.0759999999999996</c:v>
                </c:pt>
                <c:pt idx="3">
                  <c:v>5.1520000000000001</c:v>
                </c:pt>
                <c:pt idx="4">
                  <c:v>5.2320000000000002</c:v>
                </c:pt>
                <c:pt idx="5">
                  <c:v>5.2990000000000004</c:v>
                </c:pt>
                <c:pt idx="6">
                  <c:v>5.359</c:v>
                </c:pt>
                <c:pt idx="7">
                  <c:v>5.4</c:v>
                </c:pt>
                <c:pt idx="8">
                  <c:v>5.4320000000000004</c:v>
                </c:pt>
                <c:pt idx="9">
                  <c:v>5.4939999999999998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F3-4338-B1AB-D5D9A4FF68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1631520"/>
        <c:axId val="1372986528"/>
      </c:lineChart>
      <c:catAx>
        <c:axId val="21116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86528"/>
        <c:crosses val="autoZero"/>
        <c:auto val="1"/>
        <c:lblAlgn val="ctr"/>
        <c:lblOffset val="100"/>
        <c:noMultiLvlLbl val="0"/>
      </c:catAx>
      <c:valAx>
        <c:axId val="13729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Total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Enrollment (millions)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2562591134441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6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/>
              <a:t>Texas</a:t>
            </a:r>
            <a:r>
              <a:rPr lang="en-US" sz="1400" b="0" baseline="0"/>
              <a:t> ISD </a:t>
            </a:r>
            <a:r>
              <a:rPr lang="en-US" sz="1400" b="0"/>
              <a:t>Enrollment Change</a:t>
            </a:r>
          </a:p>
        </c:rich>
      </c:tx>
      <c:layout>
        <c:manualLayout>
          <c:xMode val="edge"/>
          <c:yMode val="edge"/>
          <c:x val="0.36449436467500385"/>
          <c:y val="5.93304784270387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73399448766693"/>
          <c:y val="0.10170847383525566"/>
          <c:w val="0.84410905889451926"/>
          <c:h val="0.80340119647206265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68877403540416E-2"/>
                  <c:y val="-4.11522633744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BA-4D6A-83B9-C9D380219234}"/>
                </c:ext>
              </c:extLst>
            </c:dLbl>
            <c:dLbl>
              <c:idx val="1"/>
              <c:layout>
                <c:manualLayout>
                  <c:x val="-7.2924122587817174E-17"/>
                  <c:y val="1.2376237623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BA-4D6A-83B9-C9D380219234}"/>
                </c:ext>
              </c:extLst>
            </c:dLbl>
            <c:dLbl>
              <c:idx val="2"/>
              <c:layout>
                <c:manualLayout>
                  <c:x val="-4.8893291879379783E-2"/>
                  <c:y val="-4.113198721446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BA-4D6A-83B9-C9D380219234}"/>
                </c:ext>
              </c:extLst>
            </c:dLbl>
            <c:dLbl>
              <c:idx val="3"/>
              <c:layout>
                <c:manualLayout>
                  <c:x val="-3.3172530685987821E-2"/>
                  <c:y val="4.115212702372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BA-4D6A-83B9-C9D380219234}"/>
                </c:ext>
              </c:extLst>
            </c:dLbl>
            <c:dLbl>
              <c:idx val="4"/>
              <c:layout>
                <c:manualLayout>
                  <c:x val="-4.1277114554229111E-2"/>
                  <c:y val="-4.115226337448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BA-4D6A-83B9-C9D380219234}"/>
                </c:ext>
              </c:extLst>
            </c:dLbl>
            <c:dLbl>
              <c:idx val="5"/>
              <c:layout>
                <c:manualLayout>
                  <c:x val="-2.7844077550610684E-2"/>
                  <c:y val="-3.703710922273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BA-4D6A-83B9-C9D380219234}"/>
                </c:ext>
              </c:extLst>
            </c:dLbl>
            <c:dLbl>
              <c:idx val="6"/>
              <c:layout>
                <c:manualLayout>
                  <c:x val="-2.1327950527628932E-2"/>
                  <c:y val="-4.5379537953795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BA-4D6A-83B9-C9D380219234}"/>
                </c:ext>
              </c:extLst>
            </c:dLbl>
            <c:dLbl>
              <c:idx val="7"/>
              <c:layout>
                <c:manualLayout>
                  <c:x val="-9.0285314389815588E-3"/>
                  <c:y val="-4.950495049504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BA-4D6A-83B9-C9D380219234}"/>
                </c:ext>
              </c:extLst>
            </c:dLbl>
            <c:dLbl>
              <c:idx val="8"/>
              <c:layout>
                <c:manualLayout>
                  <c:x val="0"/>
                  <c:y val="1.125492402926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BA-4D6A-83B9-C9D380219234}"/>
                </c:ext>
              </c:extLst>
            </c:dLbl>
            <c:dLbl>
              <c:idx val="9"/>
              <c:layout>
                <c:manualLayout>
                  <c:x val="-1.3723697896624287E-2"/>
                  <c:y val="-3.751641343087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BA-4D6A-83B9-C9D380219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Compare'!$I$3:$R$3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'Region Compare'!$I$25:$R$25</c:f>
              <c:numCache>
                <c:formatCode>#,##0</c:formatCode>
                <c:ptCount val="10"/>
                <c:pt idx="0">
                  <c:v>85773</c:v>
                </c:pt>
                <c:pt idx="1">
                  <c:v>64962</c:v>
                </c:pt>
                <c:pt idx="2">
                  <c:v>77261</c:v>
                </c:pt>
                <c:pt idx="3">
                  <c:v>76085</c:v>
                </c:pt>
                <c:pt idx="4">
                  <c:v>80140</c:v>
                </c:pt>
                <c:pt idx="5">
                  <c:v>67522</c:v>
                </c:pt>
                <c:pt idx="6">
                  <c:v>59540</c:v>
                </c:pt>
                <c:pt idx="7">
                  <c:v>40555</c:v>
                </c:pt>
                <c:pt idx="8">
                  <c:v>32228</c:v>
                </c:pt>
                <c:pt idx="9">
                  <c:v>62030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DBA-4D6A-83B9-C9D380219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16856"/>
        <c:axId val="239717248"/>
      </c:lineChart>
      <c:catAx>
        <c:axId val="239716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17248"/>
        <c:crosses val="autoZero"/>
        <c:auto val="1"/>
        <c:lblAlgn val="ctr"/>
        <c:lblOffset val="100"/>
        <c:noMultiLvlLbl val="0"/>
      </c:catAx>
      <c:valAx>
        <c:axId val="2397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1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Texas ISD</a:t>
            </a:r>
            <a:r>
              <a:rPr lang="en-US" sz="2000" baseline="0" dirty="0">
                <a:solidFill>
                  <a:sysClr val="windowText" lastClr="000000"/>
                </a:solidFill>
              </a:rPr>
              <a:t> Enrollment</a:t>
            </a:r>
            <a:endParaRPr lang="en-US" sz="20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 Compare'!$I$3:$S$3</c:f>
              <c:strCache>
                <c:ptCount val="1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</c:strCache>
            </c:strRef>
          </c:cat>
          <c:val>
            <c:numRef>
              <c:f>'Region Compare'!$I$33:$S$33</c:f>
              <c:numCache>
                <c:formatCode>General</c:formatCode>
                <c:ptCount val="11"/>
                <c:pt idx="0">
                  <c:v>4.9340000000000002</c:v>
                </c:pt>
                <c:pt idx="1">
                  <c:v>4.9980000000000002</c:v>
                </c:pt>
                <c:pt idx="2">
                  <c:v>5.0759999999999996</c:v>
                </c:pt>
                <c:pt idx="3">
                  <c:v>5.1520000000000001</c:v>
                </c:pt>
                <c:pt idx="4">
                  <c:v>5.2320000000000002</c:v>
                </c:pt>
                <c:pt idx="5">
                  <c:v>5.2990000000000004</c:v>
                </c:pt>
                <c:pt idx="6">
                  <c:v>5.359</c:v>
                </c:pt>
                <c:pt idx="7">
                  <c:v>5.4</c:v>
                </c:pt>
                <c:pt idx="8">
                  <c:v>5.4320000000000004</c:v>
                </c:pt>
                <c:pt idx="9">
                  <c:v>5.4939999999999998</c:v>
                </c:pt>
                <c:pt idx="10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E1-405D-A8F1-358973EF76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1631520"/>
        <c:axId val="1372986528"/>
      </c:lineChart>
      <c:catAx>
        <c:axId val="21116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86528"/>
        <c:crosses val="autoZero"/>
        <c:auto val="1"/>
        <c:lblAlgn val="ctr"/>
        <c:lblOffset val="100"/>
        <c:noMultiLvlLbl val="0"/>
      </c:catAx>
      <c:valAx>
        <c:axId val="13729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Total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Enrollment (millions)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2562591134441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6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73399448766693"/>
          <c:y val="0.10170847383525566"/>
          <c:w val="0.84410905889451926"/>
          <c:h val="0.80340119647206265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68877403540416E-2"/>
                  <c:y val="-4.11522633744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B0-4CC4-8771-22656582B860}"/>
                </c:ext>
              </c:extLst>
            </c:dLbl>
            <c:dLbl>
              <c:idx val="1"/>
              <c:layout>
                <c:manualLayout>
                  <c:x val="-7.2924122587817174E-17"/>
                  <c:y val="1.2376237623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B0-4CC4-8771-22656582B860}"/>
                </c:ext>
              </c:extLst>
            </c:dLbl>
            <c:dLbl>
              <c:idx val="2"/>
              <c:layout>
                <c:manualLayout>
                  <c:x val="-4.8893291879379783E-2"/>
                  <c:y val="-4.113198721446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B0-4CC4-8771-22656582B860}"/>
                </c:ext>
              </c:extLst>
            </c:dLbl>
            <c:dLbl>
              <c:idx val="3"/>
              <c:layout>
                <c:manualLayout>
                  <c:x val="-3.3172530685987821E-2"/>
                  <c:y val="4.115212702372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0-4CC4-8771-22656582B860}"/>
                </c:ext>
              </c:extLst>
            </c:dLbl>
            <c:dLbl>
              <c:idx val="4"/>
              <c:layout>
                <c:manualLayout>
                  <c:x val="-4.1277114554229111E-2"/>
                  <c:y val="-4.115226337448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B0-4CC4-8771-22656582B860}"/>
                </c:ext>
              </c:extLst>
            </c:dLbl>
            <c:dLbl>
              <c:idx val="5"/>
              <c:layout>
                <c:manualLayout>
                  <c:x val="-2.7844077550610684E-2"/>
                  <c:y val="-3.703710922273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B0-4CC4-8771-22656582B860}"/>
                </c:ext>
              </c:extLst>
            </c:dLbl>
            <c:dLbl>
              <c:idx val="6"/>
              <c:layout>
                <c:manualLayout>
                  <c:x val="-2.1327950527628932E-2"/>
                  <c:y val="-4.5379537953795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B0-4CC4-8771-22656582B860}"/>
                </c:ext>
              </c:extLst>
            </c:dLbl>
            <c:dLbl>
              <c:idx val="7"/>
              <c:layout>
                <c:manualLayout>
                  <c:x val="-9.0285314389815588E-3"/>
                  <c:y val="-4.950495049504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B0-4CC4-8771-22656582B860}"/>
                </c:ext>
              </c:extLst>
            </c:dLbl>
            <c:dLbl>
              <c:idx val="8"/>
              <c:layout>
                <c:manualLayout>
                  <c:x val="0"/>
                  <c:y val="1.125492402926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B0-4CC4-8771-22656582B860}"/>
                </c:ext>
              </c:extLst>
            </c:dLbl>
            <c:dLbl>
              <c:idx val="9"/>
              <c:layout>
                <c:manualLayout>
                  <c:x val="-1.3723697896624287E-2"/>
                  <c:y val="-3.751641343087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B0-4CC4-8771-22656582B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Compare'!$I$3:$S$3</c:f>
              <c:strCache>
                <c:ptCount val="11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</c:strCache>
            </c:strRef>
          </c:cat>
          <c:val>
            <c:numRef>
              <c:f>'Region Compare'!$I$25:$S$25</c:f>
              <c:numCache>
                <c:formatCode>#,##0</c:formatCode>
                <c:ptCount val="11"/>
                <c:pt idx="0">
                  <c:v>85773</c:v>
                </c:pt>
                <c:pt idx="1">
                  <c:v>64962</c:v>
                </c:pt>
                <c:pt idx="2">
                  <c:v>77261</c:v>
                </c:pt>
                <c:pt idx="3">
                  <c:v>76085</c:v>
                </c:pt>
                <c:pt idx="4">
                  <c:v>80140</c:v>
                </c:pt>
                <c:pt idx="5">
                  <c:v>67522</c:v>
                </c:pt>
                <c:pt idx="6">
                  <c:v>59540</c:v>
                </c:pt>
                <c:pt idx="7">
                  <c:v>40555</c:v>
                </c:pt>
                <c:pt idx="8">
                  <c:v>32228</c:v>
                </c:pt>
                <c:pt idx="9">
                  <c:v>61860</c:v>
                </c:pt>
                <c:pt idx="10">
                  <c:v>-156596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AB0-4CC4-8771-22656582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16856"/>
        <c:axId val="239717248"/>
      </c:lineChart>
      <c:catAx>
        <c:axId val="239716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17248"/>
        <c:crosses val="autoZero"/>
        <c:auto val="1"/>
        <c:lblAlgn val="ctr"/>
        <c:lblOffset val="100"/>
        <c:noMultiLvlLbl val="0"/>
      </c:catAx>
      <c:valAx>
        <c:axId val="2397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1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73399448766693"/>
          <c:y val="0.10170847383525566"/>
          <c:w val="0.84410905889451926"/>
          <c:h val="0.80340119647206265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68877403540416E-2"/>
                  <c:y val="-4.11522633744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89-49CE-B644-7ED27DF25320}"/>
                </c:ext>
              </c:extLst>
            </c:dLbl>
            <c:dLbl>
              <c:idx val="1"/>
              <c:layout>
                <c:manualLayout>
                  <c:x val="-7.2924122587817174E-17"/>
                  <c:y val="1.2376237623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89-49CE-B644-7ED27DF25320}"/>
                </c:ext>
              </c:extLst>
            </c:dLbl>
            <c:dLbl>
              <c:idx val="2"/>
              <c:layout>
                <c:manualLayout>
                  <c:x val="-4.8893291879379783E-2"/>
                  <c:y val="-4.113198721446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89-49CE-B644-7ED27DF25320}"/>
                </c:ext>
              </c:extLst>
            </c:dLbl>
            <c:dLbl>
              <c:idx val="3"/>
              <c:layout>
                <c:manualLayout>
                  <c:x val="-3.3172530685987821E-2"/>
                  <c:y val="4.115212702372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89-49CE-B644-7ED27DF25320}"/>
                </c:ext>
              </c:extLst>
            </c:dLbl>
            <c:dLbl>
              <c:idx val="4"/>
              <c:layout>
                <c:manualLayout>
                  <c:x val="-4.1277114554229111E-2"/>
                  <c:y val="-4.115226337448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89-49CE-B644-7ED27DF25320}"/>
                </c:ext>
              </c:extLst>
            </c:dLbl>
            <c:dLbl>
              <c:idx val="5"/>
              <c:layout>
                <c:manualLayout>
                  <c:x val="-2.7844077550610684E-2"/>
                  <c:y val="-3.703710922273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89-49CE-B644-7ED27DF25320}"/>
                </c:ext>
              </c:extLst>
            </c:dLbl>
            <c:dLbl>
              <c:idx val="6"/>
              <c:layout>
                <c:manualLayout>
                  <c:x val="-2.1327950527628932E-2"/>
                  <c:y val="-4.5379537953795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89-49CE-B644-7ED27DF25320}"/>
                </c:ext>
              </c:extLst>
            </c:dLbl>
            <c:dLbl>
              <c:idx val="7"/>
              <c:layout>
                <c:manualLayout>
                  <c:x val="-9.0285314389815588E-3"/>
                  <c:y val="-4.950495049504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89-49CE-B644-7ED27DF25320}"/>
                </c:ext>
              </c:extLst>
            </c:dLbl>
            <c:dLbl>
              <c:idx val="8"/>
              <c:layout>
                <c:manualLayout>
                  <c:x val="0"/>
                  <c:y val="1.125492402926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89-49CE-B644-7ED27DF25320}"/>
                </c:ext>
              </c:extLst>
            </c:dLbl>
            <c:dLbl>
              <c:idx val="9"/>
              <c:layout>
                <c:manualLayout>
                  <c:x val="-1.3723697896624287E-2"/>
                  <c:y val="-3.751641343087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89-49CE-B644-7ED27DF2532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-156,596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689-49CE-B644-7ED27DF25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Compare'!$I$3:$T$3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'Region Compare'!$I$25:$T$25</c:f>
              <c:numCache>
                <c:formatCode>#,##0</c:formatCode>
                <c:ptCount val="12"/>
                <c:pt idx="0">
                  <c:v>85773</c:v>
                </c:pt>
                <c:pt idx="1">
                  <c:v>64962</c:v>
                </c:pt>
                <c:pt idx="2">
                  <c:v>77261</c:v>
                </c:pt>
                <c:pt idx="3">
                  <c:v>76085</c:v>
                </c:pt>
                <c:pt idx="4">
                  <c:v>80140</c:v>
                </c:pt>
                <c:pt idx="5">
                  <c:v>67522</c:v>
                </c:pt>
                <c:pt idx="6">
                  <c:v>59540</c:v>
                </c:pt>
                <c:pt idx="7">
                  <c:v>40555</c:v>
                </c:pt>
                <c:pt idx="8">
                  <c:v>32228</c:v>
                </c:pt>
                <c:pt idx="9">
                  <c:v>62030</c:v>
                </c:pt>
                <c:pt idx="10">
                  <c:v>-156766</c:v>
                </c:pt>
                <c:pt idx="11">
                  <c:v>266766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89-49CE-B644-7ED27DF2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16856"/>
        <c:axId val="239717248"/>
      </c:lineChart>
      <c:catAx>
        <c:axId val="239716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17248"/>
        <c:crosses val="autoZero"/>
        <c:auto val="1"/>
        <c:lblAlgn val="ctr"/>
        <c:lblOffset val="100"/>
        <c:noMultiLvlLbl val="0"/>
      </c:catAx>
      <c:valAx>
        <c:axId val="2397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1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5.33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B40-4A40-B9F2-55D70B5434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 Compare'!$I$3:$T$3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'Region Compare'!$I$33:$T$33</c:f>
              <c:numCache>
                <c:formatCode>General</c:formatCode>
                <c:ptCount val="12"/>
                <c:pt idx="0">
                  <c:v>4.9340000000000002</c:v>
                </c:pt>
                <c:pt idx="1">
                  <c:v>4.9980000000000002</c:v>
                </c:pt>
                <c:pt idx="2">
                  <c:v>5.0759999999999996</c:v>
                </c:pt>
                <c:pt idx="3">
                  <c:v>5.1520000000000001</c:v>
                </c:pt>
                <c:pt idx="4">
                  <c:v>5.2320000000000002</c:v>
                </c:pt>
                <c:pt idx="5">
                  <c:v>5.2990000000000004</c:v>
                </c:pt>
                <c:pt idx="6">
                  <c:v>5.359</c:v>
                </c:pt>
                <c:pt idx="7">
                  <c:v>5.4</c:v>
                </c:pt>
                <c:pt idx="8">
                  <c:v>5.4320000000000004</c:v>
                </c:pt>
                <c:pt idx="9">
                  <c:v>5.4939999999999998</c:v>
                </c:pt>
                <c:pt idx="10">
                  <c:v>5.3</c:v>
                </c:pt>
                <c:pt idx="11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40-4A40-B9F2-55D70B5434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1631520"/>
        <c:axId val="1372986528"/>
      </c:lineChart>
      <c:catAx>
        <c:axId val="21116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86528"/>
        <c:crosses val="autoZero"/>
        <c:auto val="1"/>
        <c:lblAlgn val="ctr"/>
        <c:lblOffset val="100"/>
        <c:noMultiLvlLbl val="0"/>
      </c:catAx>
      <c:valAx>
        <c:axId val="13729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Total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Enrollment (millions)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2562591134441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6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5275-868E-4F88-A51F-E17A1A8258E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43704-2BA8-4C98-A9EB-BCDDF46E3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5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6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1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06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0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8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9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7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C766-E2BA-4CA0-AEF3-E971BA34D7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1529-93FC-4277-BC3B-11F8D24D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2C927-30B8-49B2-AB73-E21E7AA3B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89" y="1178351"/>
            <a:ext cx="5224645" cy="503391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44C942C-4858-4205-BF24-51E0D603A4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10515600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 Enrollment Trends – Pre COVID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62A9F-888F-4CC3-A7BE-17DA88A4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04" y="4823777"/>
            <a:ext cx="2014599" cy="167403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FEF79C-781A-455A-A8ED-55B297466735}"/>
              </a:ext>
            </a:extLst>
          </p:cNvPr>
          <p:cNvGraphicFramePr>
            <a:graphicFrameLocks/>
          </p:cNvGraphicFramePr>
          <p:nvPr/>
        </p:nvGraphicFramePr>
        <p:xfrm>
          <a:off x="1091952" y="920550"/>
          <a:ext cx="4119145" cy="269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2BAEE5-4BE0-4612-8D86-2F1448E521F1}"/>
              </a:ext>
            </a:extLst>
          </p:cNvPr>
          <p:cNvGraphicFramePr>
            <a:graphicFrameLocks/>
          </p:cNvGraphicFramePr>
          <p:nvPr/>
        </p:nvGraphicFramePr>
        <p:xfrm>
          <a:off x="1091952" y="3920232"/>
          <a:ext cx="4119145" cy="23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Templeton Demographics">
            <a:extLst>
              <a:ext uri="{FF2B5EF4-FFF2-40B4-BE49-F238E27FC236}">
                <a16:creationId xmlns:a16="http://schemas.microsoft.com/office/drawing/2014/main" id="{83745FA0-D0D6-409A-B947-41A12210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6344168"/>
            <a:ext cx="1674851" cy="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7A99-8ED4-4C3F-A086-0B5E3F640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4CCE21-B546-4ACE-B37F-C08FFB79682E}"/>
              </a:ext>
            </a:extLst>
          </p:cNvPr>
          <p:cNvGraphicFramePr>
            <a:graphicFrameLocks/>
          </p:cNvGraphicFramePr>
          <p:nvPr/>
        </p:nvGraphicFramePr>
        <p:xfrm>
          <a:off x="1696065" y="855867"/>
          <a:ext cx="8799871" cy="432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E9E53D3-D774-4EF3-A3A0-6BFFEA7AA025}"/>
              </a:ext>
            </a:extLst>
          </p:cNvPr>
          <p:cNvGrpSpPr/>
          <p:nvPr/>
        </p:nvGrpSpPr>
        <p:grpSpPr>
          <a:xfrm>
            <a:off x="9335729" y="1256674"/>
            <a:ext cx="960925" cy="527873"/>
            <a:chOff x="9335729" y="1256674"/>
            <a:chExt cx="960925" cy="52787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0E71D4-C25C-43A8-B648-AC4CB335D3E2}"/>
                </a:ext>
              </a:extLst>
            </p:cNvPr>
            <p:cNvCxnSpPr/>
            <p:nvPr/>
          </p:nvCxnSpPr>
          <p:spPr>
            <a:xfrm flipV="1">
              <a:off x="9335729" y="1548573"/>
              <a:ext cx="619432" cy="2359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25C12A-2140-45EF-901E-70DCD548944B}"/>
                </a:ext>
              </a:extLst>
            </p:cNvPr>
            <p:cNvSpPr txBox="1"/>
            <p:nvPr/>
          </p:nvSpPr>
          <p:spPr>
            <a:xfrm>
              <a:off x="9744900" y="1256674"/>
              <a:ext cx="551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5.55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5FF8D8-0CA7-4966-B414-DC0BF5C55C0B}"/>
              </a:ext>
            </a:extLst>
          </p:cNvPr>
          <p:cNvSpPr txBox="1"/>
          <p:nvPr/>
        </p:nvSpPr>
        <p:spPr>
          <a:xfrm>
            <a:off x="2519989" y="5269216"/>
            <a:ext cx="6982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State’s Fall 2020 set a record – First time in history enrollment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State’s Fall 2020 total enrollment would have likely been 5.55 million</a:t>
            </a:r>
          </a:p>
        </p:txBody>
      </p:sp>
      <p:pic>
        <p:nvPicPr>
          <p:cNvPr id="11" name="Picture 2" descr="Templeton Demographics">
            <a:extLst>
              <a:ext uri="{FF2B5EF4-FFF2-40B4-BE49-F238E27FC236}">
                <a16:creationId xmlns:a16="http://schemas.microsoft.com/office/drawing/2014/main" id="{7C1B814A-A978-4997-8523-B0E0FE01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6344168"/>
            <a:ext cx="1674851" cy="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7A99-8ED4-4C3F-A086-0B5E3F640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EFF3F6-9790-4943-A39E-836A7E1567F1}"/>
              </a:ext>
            </a:extLst>
          </p:cNvPr>
          <p:cNvGrpSpPr/>
          <p:nvPr/>
        </p:nvGrpSpPr>
        <p:grpSpPr>
          <a:xfrm>
            <a:off x="2930590" y="1014218"/>
            <a:ext cx="6330820" cy="5507386"/>
            <a:chOff x="2971800" y="1004887"/>
            <a:chExt cx="5638800" cy="49053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80E61B-BD0F-4F66-AF52-D4E8D0B6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528762"/>
              <a:ext cx="5638800" cy="3800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A07D1B-E5BC-4976-982E-CE5C70C9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1004887"/>
              <a:ext cx="4752975" cy="5238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709C4C-1996-4AB5-A36A-86DAD055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5329237"/>
              <a:ext cx="1095375" cy="581025"/>
            </a:xfrm>
            <a:prstGeom prst="rect">
              <a:avLst/>
            </a:prstGeom>
          </p:spPr>
        </p:pic>
      </p:grpSp>
      <p:sp>
        <p:nvSpPr>
          <p:cNvPr id="16" name="Title 10">
            <a:extLst>
              <a:ext uri="{FF2B5EF4-FFF2-40B4-BE49-F238E27FC236}">
                <a16:creationId xmlns:a16="http://schemas.microsoft.com/office/drawing/2014/main" id="{BCDEDFEE-6E2D-415D-B946-1DEFEFC2CFEF}"/>
              </a:ext>
            </a:extLst>
          </p:cNvPr>
          <p:cNvSpPr txBox="1">
            <a:spLocks/>
          </p:cNvSpPr>
          <p:nvPr/>
        </p:nvSpPr>
        <p:spPr>
          <a:xfrm>
            <a:off x="509048" y="122481"/>
            <a:ext cx="1051560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State Enrollment Trends</a:t>
            </a:r>
          </a:p>
        </p:txBody>
      </p:sp>
      <p:pic>
        <p:nvPicPr>
          <p:cNvPr id="10" name="Picture 2" descr="Templeton Demographics">
            <a:extLst>
              <a:ext uri="{FF2B5EF4-FFF2-40B4-BE49-F238E27FC236}">
                <a16:creationId xmlns:a16="http://schemas.microsoft.com/office/drawing/2014/main" id="{CA877F60-F87B-4B3E-AEA5-4DA61DD2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6344168"/>
            <a:ext cx="1674851" cy="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5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7A99-8ED4-4C3F-A086-0B5E3F640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343396C-CCD3-480C-ABB0-6E2B33A0BCA0}"/>
              </a:ext>
            </a:extLst>
          </p:cNvPr>
          <p:cNvGraphicFramePr>
            <a:graphicFrameLocks/>
          </p:cNvGraphicFramePr>
          <p:nvPr/>
        </p:nvGraphicFramePr>
        <p:xfrm>
          <a:off x="1577168" y="2072403"/>
          <a:ext cx="8531440" cy="331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E61BE9-271B-4D44-9EAB-FCD2A0374608}"/>
              </a:ext>
            </a:extLst>
          </p:cNvPr>
          <p:cNvSpPr txBox="1"/>
          <p:nvPr/>
        </p:nvSpPr>
        <p:spPr>
          <a:xfrm>
            <a:off x="4242620" y="1409738"/>
            <a:ext cx="285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ISD Enrollment change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A9E7B5-5460-457A-A808-725143595A10}"/>
              </a:ext>
            </a:extLst>
          </p:cNvPr>
          <p:cNvGrpSpPr/>
          <p:nvPr/>
        </p:nvGrpSpPr>
        <p:grpSpPr>
          <a:xfrm>
            <a:off x="9443940" y="4693617"/>
            <a:ext cx="1314845" cy="681227"/>
            <a:chOff x="9443940" y="4693617"/>
            <a:chExt cx="1314845" cy="6812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CCEBC3-E019-4853-9B48-89AD6CE2DDAA}"/>
                </a:ext>
              </a:extLst>
            </p:cNvPr>
            <p:cNvSpPr txBox="1"/>
            <p:nvPr/>
          </p:nvSpPr>
          <p:spPr>
            <a:xfrm>
              <a:off x="9734146" y="4974734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-</a:t>
              </a:r>
              <a:r>
                <a:rPr lang="en-US" b="1" dirty="0">
                  <a:solidFill>
                    <a:srgbClr val="FF0000"/>
                  </a:solidFill>
                </a:rPr>
                <a:t>211,766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5282ED-ADB7-40C0-BCB8-92335ADC21CC}"/>
                </a:ext>
              </a:extLst>
            </p:cNvPr>
            <p:cNvCxnSpPr/>
            <p:nvPr/>
          </p:nvCxnSpPr>
          <p:spPr>
            <a:xfrm>
              <a:off x="9443940" y="4693617"/>
              <a:ext cx="328474" cy="4350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5AF227-7472-4F62-A4BA-B23EF99BE837}"/>
              </a:ext>
            </a:extLst>
          </p:cNvPr>
          <p:cNvSpPr txBox="1"/>
          <p:nvPr/>
        </p:nvSpPr>
        <p:spPr>
          <a:xfrm>
            <a:off x="1307885" y="5685026"/>
            <a:ext cx="1000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reality is that we are closer to (-211,766) decline when you factor in where we should have  been.</a:t>
            </a:r>
          </a:p>
        </p:txBody>
      </p:sp>
      <p:pic>
        <p:nvPicPr>
          <p:cNvPr id="11" name="Picture 2" descr="Templeton Demographics">
            <a:extLst>
              <a:ext uri="{FF2B5EF4-FFF2-40B4-BE49-F238E27FC236}">
                <a16:creationId xmlns:a16="http://schemas.microsoft.com/office/drawing/2014/main" id="{99354241-BA69-4DBE-BD56-BA95D1C0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6344168"/>
            <a:ext cx="1674851" cy="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7A99-8ED4-4C3F-A086-0B5E3F640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840AE4-D987-4C4E-B51F-C1DD44CD5217}"/>
              </a:ext>
            </a:extLst>
          </p:cNvPr>
          <p:cNvGraphicFramePr>
            <a:graphicFrameLocks/>
          </p:cNvGraphicFramePr>
          <p:nvPr/>
        </p:nvGraphicFramePr>
        <p:xfrm>
          <a:off x="1718812" y="1781934"/>
          <a:ext cx="8495782" cy="329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1FA2FA-DBC7-470F-9C0F-41C97A333793}"/>
              </a:ext>
            </a:extLst>
          </p:cNvPr>
          <p:cNvSpPr txBox="1"/>
          <p:nvPr/>
        </p:nvSpPr>
        <p:spPr>
          <a:xfrm>
            <a:off x="4537786" y="1045961"/>
            <a:ext cx="285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ISD Enrollment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07AEE-8649-484C-B41E-AB680C175856}"/>
              </a:ext>
            </a:extLst>
          </p:cNvPr>
          <p:cNvSpPr txBox="1"/>
          <p:nvPr/>
        </p:nvSpPr>
        <p:spPr>
          <a:xfrm>
            <a:off x="2486710" y="5165708"/>
            <a:ext cx="721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enrollment likely headed for record breaking growth year fall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State’s enrollment growth likely to exceed 260,000 fall 2021</a:t>
            </a:r>
          </a:p>
        </p:txBody>
      </p:sp>
      <p:pic>
        <p:nvPicPr>
          <p:cNvPr id="7" name="Picture 2" descr="Templeton Demographics">
            <a:extLst>
              <a:ext uri="{FF2B5EF4-FFF2-40B4-BE49-F238E27FC236}">
                <a16:creationId xmlns:a16="http://schemas.microsoft.com/office/drawing/2014/main" id="{FC39AB97-66D0-4EF3-B0D0-9ABABCC2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6344168"/>
            <a:ext cx="1674851" cy="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6B272-81DA-427C-A1D9-9016C81BB012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Texas Total Enrollment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7A99-8ED4-4C3F-A086-0B5E3F640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EB986-ECD1-47D2-BD23-D66C744BC735}"/>
              </a:ext>
            </a:extLst>
          </p:cNvPr>
          <p:cNvSpPr txBox="1"/>
          <p:nvPr/>
        </p:nvSpPr>
        <p:spPr>
          <a:xfrm>
            <a:off x="1991542" y="5170032"/>
            <a:ext cx="820891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Fall 2021 will likely see the return of over 150,000 students plus the new growth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     putting the state enrollment in position to see 5,600,000 students in public schools</a:t>
            </a:r>
            <a:endParaRPr lang="en-US"/>
          </a:p>
        </p:txBody>
      </p:sp>
      <p:pic>
        <p:nvPicPr>
          <p:cNvPr id="7" name="Picture 2" descr="Templeton Demographics">
            <a:extLst>
              <a:ext uri="{FF2B5EF4-FFF2-40B4-BE49-F238E27FC236}">
                <a16:creationId xmlns:a16="http://schemas.microsoft.com/office/drawing/2014/main" id="{F0EE7D36-7AD6-448E-8DE9-36E45E08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6344168"/>
            <a:ext cx="1674851" cy="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B8118A-00DB-49A6-9406-D52736207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789340"/>
              </p:ext>
            </p:extLst>
          </p:nvPr>
        </p:nvGraphicFramePr>
        <p:xfrm>
          <a:off x="835154" y="2405149"/>
          <a:ext cx="10515595" cy="389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553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201</Words>
  <Application>Microsoft Office PowerPoint</Application>
  <PresentationFormat>Widescreen</PresentationFormat>
  <Paragraphs>67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State Enrollment Trends – Pre COVID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Hanley Wood Metrostudy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Enrollment Trends – Pre COVID</dc:title>
  <dc:creator>Bob</dc:creator>
  <cp:lastModifiedBy>Eve Myers</cp:lastModifiedBy>
  <cp:revision>6</cp:revision>
  <dcterms:created xsi:type="dcterms:W3CDTF">2021-03-10T16:05:42Z</dcterms:created>
  <dcterms:modified xsi:type="dcterms:W3CDTF">2021-03-11T15:50:36Z</dcterms:modified>
</cp:coreProperties>
</file>